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  <p:sldId id="273" r:id="rId18"/>
    <p:sldId id="27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BD7BF-4032-4621-B0DC-EDA04A8915D9}" v="2" dt="2023-12-27T21:32:47.801"/>
    <p1510:client id="{310F731A-2F97-428E-B88F-DB2D654F6BF8}" v="738" dt="2023-12-27T21:29:18.033"/>
    <p1510:client id="{83C5FC24-898A-4CCC-B4AF-55CDF8D9D818}" v="121" dt="2023-12-28T10:37:00.373"/>
    <p1510:client id="{D94180B1-1FC9-43D8-A430-AA587F26AA8E}" v="238" dt="2023-12-28T07:37:22.24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Вид снизу на воздушные шары на фоне голубого неба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Крупный план верхушки воздушного шара, вид сверху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Вид снизу на воздушные шары на фоне голубого неба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Вид снизу на воздушные шары на фоне голубого неба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Крупный план верхушки воздушного шара, вид сверху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Крупный план воздушного шара, вид снизу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Вид снизу на воздушные шары на фоне голубого неба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роект «Лунный путь» по дисциплине вАРКТ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Проект «Лунный путь» по дисциплине вАРКТ</a:t>
            </a:r>
          </a:p>
        </p:txBody>
      </p:sp>
      <p:sp>
        <p:nvSpPr>
          <p:cNvPr id="152" name="Моделирование советского проекта «Луна-3»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Моделирование советского проекта «Луна-3»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Реализация проекта «Лунный путь»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Реализация проекта «Лунный путь»</a:t>
            </a:r>
          </a:p>
        </p:txBody>
      </p:sp>
      <p:pic>
        <p:nvPicPr>
          <p:cNvPr id="187" name="IMG_7014.JPG" descr="IMG_70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52" y="3092450"/>
            <a:ext cx="10121901" cy="753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2EE2D97-5C60-AD57-CAEF-328F7E36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70244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                       </a:t>
            </a:r>
            <a:r>
              <a:rPr lang="ru-RU" sz="7200" dirty="0">
                <a:solidFill>
                  <a:schemeClr val="bg1">
                    <a:lumMod val="90000"/>
                    <a:lumOff val="10000"/>
                  </a:schemeClr>
                </a:solidFill>
              </a:rPr>
              <a:t>Математическая модель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B37E50-91DC-8AA7-F579-636BD6243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0642" y="2778293"/>
            <a:ext cx="22006858" cy="9726223"/>
          </a:xfr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bg2">
                    <a:lumMod val="10000"/>
                  </a:schemeClr>
                </a:solidFill>
                <a:ea typeface="+mn-lt"/>
                <a:cs typeface="+mn-lt"/>
              </a:rPr>
              <a:t>Угол наклона будем считать от вертикали, то есть вертикальному положению ракеты будет соответствовать 0 градусов, горизонтальному - 90 градусов. </a:t>
            </a:r>
            <a:endParaRPr lang="ru-RU" sz="32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ru-RU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Рисунок 10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D72C8BF-EB8A-5411-7C63-08ECF1CC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669" y="3788278"/>
            <a:ext cx="12090585" cy="92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010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C3BC72-B550-C509-2F95-D6113E73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545" y="917012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dirty="0"/>
              <a:t>              </a:t>
            </a:r>
            <a:r>
              <a:rPr lang="ru-RU" sz="7200" dirty="0"/>
              <a:t>Математическая модель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269E7C-2B3D-C928-DFCF-26B8C1571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9229" y="3078648"/>
            <a:ext cx="20787660" cy="9868739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sz="3200" dirty="0">
                <a:ea typeface="+mn-lt"/>
                <a:cs typeface="+mn-lt"/>
              </a:rPr>
              <a:t>Поскольку в условиях реального полёта на ракету кроме тяги двигателей действуют и другие силы, скорость, развиваемая ракетами в этих условиях, как правило, ниже характеристической из-за потерь, вызываемых силами гравитации, сопротивления среды и другими факторами.</a:t>
            </a:r>
          </a:p>
          <a:p>
            <a:r>
              <a:rPr lang="ru-RU" sz="3200" b="1" dirty="0">
                <a:ea typeface="+mn-lt"/>
                <a:cs typeface="+mn-lt"/>
              </a:rPr>
              <a:t>Гравитационные потери </a:t>
            </a:r>
            <a:r>
              <a:rPr lang="ru-RU" sz="3200" dirty="0">
                <a:ea typeface="+mn-lt"/>
                <a:cs typeface="+mn-lt"/>
              </a:rPr>
              <a:t>возникают из-за того, что ракета, стартуя вертикально, не только разгоняется, но и набирает высоту, преодолевая тяготение Земли, и на это также расходуется топливо. Величина этих потерь вычисляется по формуле:</a:t>
            </a:r>
            <a:endParaRPr lang="ru-RU" dirty="0"/>
          </a:p>
          <a:p>
            <a:pPr marL="0" indent="0">
              <a:buNone/>
            </a:pPr>
            <a:r>
              <a:rPr lang="ru-RU" sz="3200" dirty="0">
                <a:ea typeface="+mn-lt"/>
                <a:cs typeface="+mn-lt"/>
              </a:rPr>
              <a:t>       </a:t>
            </a:r>
            <a:endParaRPr lang="ru-RU" sz="3200" dirty="0"/>
          </a:p>
          <a:p>
            <a:endParaRPr lang="ru-RU" sz="3200" dirty="0">
              <a:ea typeface="+mn-lt"/>
              <a:cs typeface="+mn-lt"/>
            </a:endParaRPr>
          </a:p>
          <a:p>
            <a:endParaRPr lang="ru-RU" sz="3200" dirty="0">
              <a:ea typeface="+mn-lt"/>
              <a:cs typeface="+mn-lt"/>
            </a:endParaRPr>
          </a:p>
          <a:p>
            <a:r>
              <a:rPr lang="ru-RU" sz="3200" dirty="0">
                <a:ea typeface="+mn-lt"/>
                <a:cs typeface="+mn-lt"/>
              </a:rPr>
              <a:t>где </a:t>
            </a:r>
            <a:r>
              <a:rPr lang="ru-RU" sz="3200" b="1" dirty="0">
                <a:ea typeface="+mn-lt"/>
                <a:cs typeface="+mn-lt"/>
              </a:rPr>
              <a:t>g(t)</a:t>
            </a:r>
            <a:r>
              <a:rPr lang="ru-RU" sz="3200" dirty="0">
                <a:ea typeface="+mn-lt"/>
                <a:cs typeface="+mn-lt"/>
              </a:rPr>
              <a:t>, </a:t>
            </a:r>
            <a:r>
              <a:rPr lang="ru-RU" sz="3200" b="1" err="1">
                <a:ea typeface="+mn-lt"/>
                <a:cs typeface="+mn-lt"/>
              </a:rPr>
              <a:t>gamma</a:t>
            </a:r>
            <a:r>
              <a:rPr lang="ru-RU" sz="3200" b="1" dirty="0">
                <a:ea typeface="+mn-lt"/>
                <a:cs typeface="+mn-lt"/>
              </a:rPr>
              <a:t> (t)</a:t>
            </a:r>
            <a:r>
              <a:rPr lang="ru-RU" sz="3200" dirty="0">
                <a:ea typeface="+mn-lt"/>
                <a:cs typeface="+mn-lt"/>
              </a:rPr>
              <a:t> — местное ускорение гравитации и угол между вектором силы тяги двигателя и местным вектором гравитации, соответственно. Наибольшая часть этих потерь приходится на участок полёта первой ступени. Это объясняется тем, что на этом участке траектория отклоняется от вертикали в меньшей степени, чем на участках последующих ступеней, и значение </a:t>
            </a:r>
            <a:r>
              <a:rPr lang="ru-RU" sz="3200" b="1" err="1">
                <a:ea typeface="+mn-lt"/>
                <a:cs typeface="+mn-lt"/>
              </a:rPr>
              <a:t>cos</a:t>
            </a:r>
            <a:r>
              <a:rPr lang="ru-RU" sz="3200" b="1" dirty="0">
                <a:ea typeface="+mn-lt"/>
                <a:cs typeface="+mn-lt"/>
              </a:rPr>
              <a:t>(</a:t>
            </a:r>
            <a:r>
              <a:rPr lang="ru-RU" sz="3200" b="1" err="1">
                <a:ea typeface="+mn-lt"/>
                <a:cs typeface="+mn-lt"/>
              </a:rPr>
              <a:t>gamma</a:t>
            </a:r>
            <a:r>
              <a:rPr lang="ru-RU" sz="3200" b="1" dirty="0">
                <a:ea typeface="+mn-lt"/>
                <a:cs typeface="+mn-lt"/>
              </a:rPr>
              <a:t> (t))</a:t>
            </a:r>
            <a:r>
              <a:rPr lang="ru-RU" sz="3200" dirty="0">
                <a:ea typeface="+mn-lt"/>
                <a:cs typeface="+mn-lt"/>
              </a:rPr>
              <a:t> близко к максимальному значению </a:t>
            </a:r>
            <a:r>
              <a:rPr lang="ru-RU" sz="3200" b="1" dirty="0">
                <a:ea typeface="+mn-lt"/>
                <a:cs typeface="+mn-lt"/>
              </a:rPr>
              <a:t>1</a:t>
            </a:r>
            <a:r>
              <a:rPr lang="ru-RU" sz="3200" dirty="0">
                <a:ea typeface="+mn-lt"/>
                <a:cs typeface="+mn-lt"/>
              </a:rPr>
              <a:t>.</a:t>
            </a:r>
            <a:endParaRPr lang="ru-RU" sz="3200"/>
          </a:p>
        </p:txBody>
      </p:sp>
      <p:pic>
        <p:nvPicPr>
          <p:cNvPr id="3" name="Рисунок 2" descr="Изображение выглядит как Шрифт, рукописный текст, типография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5FCA47-99B2-96D6-5F12-2021B764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79" y="7039961"/>
            <a:ext cx="7377968" cy="24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86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0DBEC-A0E3-5E95-8D61-BCB17D90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t">
            <a:normAutofit/>
          </a:bodyPr>
          <a:lstStyle/>
          <a:p>
            <a:r>
              <a:rPr lang="ru-RU" sz="7200" dirty="0"/>
              <a:t>                        Математическая модель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6620C0F-AFBB-B784-2D23-D8E70BB92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16928"/>
            <a:ext cx="21971000" cy="9887588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sz="3200" b="1" dirty="0">
                <a:ea typeface="+mn-lt"/>
                <a:cs typeface="+mn-lt"/>
              </a:rPr>
              <a:t>Аэродинамические потери</a:t>
            </a:r>
            <a:r>
              <a:rPr lang="ru-RU" sz="3200" dirty="0">
                <a:ea typeface="+mn-lt"/>
                <a:cs typeface="+mn-lt"/>
              </a:rPr>
              <a:t> вызваны сопротивлением воздушной среды при движении ракеты в ней и рассчитываются по формуле:</a:t>
            </a:r>
          </a:p>
          <a:p>
            <a:endParaRPr lang="ru-RU" sz="3200" dirty="0">
              <a:ea typeface="+mn-lt"/>
              <a:cs typeface="+mn-lt"/>
            </a:endParaRPr>
          </a:p>
          <a:p>
            <a:endParaRPr lang="ru-RU" sz="3200" dirty="0">
              <a:ea typeface="+mn-lt"/>
              <a:cs typeface="+mn-lt"/>
            </a:endParaRPr>
          </a:p>
          <a:p>
            <a:endParaRPr lang="ru-RU" sz="3200" dirty="0">
              <a:ea typeface="+mn-lt"/>
              <a:cs typeface="+mn-lt"/>
            </a:endParaRPr>
          </a:p>
          <a:p>
            <a:endParaRPr lang="ru-RU" sz="3200" dirty="0">
              <a:ea typeface="+mn-lt"/>
              <a:cs typeface="+mn-lt"/>
            </a:endParaRPr>
          </a:p>
          <a:p>
            <a:r>
              <a:rPr lang="ru-RU" sz="3200" dirty="0">
                <a:ea typeface="+mn-lt"/>
                <a:cs typeface="+mn-lt"/>
              </a:rPr>
              <a:t>где </a:t>
            </a:r>
            <a:r>
              <a:rPr lang="ru-RU" sz="3200" b="1" dirty="0">
                <a:ea typeface="+mn-lt"/>
                <a:cs typeface="+mn-lt"/>
              </a:rPr>
              <a:t>A(t)</a:t>
            </a:r>
            <a:r>
              <a:rPr lang="ru-RU" sz="3200" dirty="0">
                <a:ea typeface="+mn-lt"/>
                <a:cs typeface="+mn-lt"/>
              </a:rPr>
              <a:t> — сила лобового аэродинамического сопротивления; </a:t>
            </a:r>
            <a:r>
              <a:rPr lang="ru-RU" sz="3200" b="1" dirty="0">
                <a:ea typeface="+mn-lt"/>
                <a:cs typeface="+mn-lt"/>
              </a:rPr>
              <a:t>m(t)</a:t>
            </a:r>
            <a:r>
              <a:rPr lang="ru-RU" sz="3200" dirty="0">
                <a:ea typeface="+mn-lt"/>
                <a:cs typeface="+mn-lt"/>
              </a:rPr>
              <a:t> — текущая масса ракеты. Основные потери от сопротивления воздуха также приходятся на участок работы 1-й ступени ракеты, так как этот участок проходит в нижних, наиболее плотных слоях атмосферы</a:t>
            </a:r>
            <a:endParaRPr lang="ru-RU" sz="3200"/>
          </a:p>
        </p:txBody>
      </p:sp>
      <p:pic>
        <p:nvPicPr>
          <p:cNvPr id="8" name="Рисунок 7" descr="Изображение выглядит как Шрифт, текст, белый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DEA7957-9C8A-FAD0-4131-D2DD1148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34" y="4402416"/>
            <a:ext cx="6331883" cy="28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287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958947-8A76-9BDB-650A-41C4906E7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047" y="615366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dirty="0"/>
              <a:t>                            Графики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588BA6-FB7E-6D8E-32A0-8973C229C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855" y="3101764"/>
            <a:ext cx="23154341" cy="9331777"/>
          </a:xfrm>
        </p:spPr>
        <p:txBody>
          <a:bodyPr lIns="50800" tIns="50800" rIns="50800" bIns="50800" anchor="t">
            <a:normAutofit/>
          </a:bodyPr>
          <a:lstStyle/>
          <a:p>
            <a:endParaRPr lang="ru-RU" sz="2400" dirty="0"/>
          </a:p>
          <a:p>
            <a:pPr>
              <a:lnSpc>
                <a:spcPct val="100000"/>
              </a:lnSpc>
            </a:pPr>
            <a:endParaRPr lang="ru-RU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84FA9-2443-7A38-73AD-6BEDFD0E1265}"/>
              </a:ext>
            </a:extLst>
          </p:cNvPr>
          <p:cNvSpPr txBox="1"/>
          <p:nvPr/>
        </p:nvSpPr>
        <p:spPr>
          <a:xfrm>
            <a:off x="2076030" y="3108430"/>
            <a:ext cx="6707177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dirty="0">
                <a:solidFill>
                  <a:srgbClr val="000000"/>
                </a:solidFill>
                <a:ea typeface="+mn-lt"/>
                <a:cs typeface="+mn-lt"/>
              </a:rPr>
              <a:t>График зависимости скорости от времени, полученный с помощью математических расчетов </a:t>
            </a:r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F230B-247D-65AA-4E51-C08B882E086D}"/>
              </a:ext>
            </a:extLst>
          </p:cNvPr>
          <p:cNvSpPr txBox="1"/>
          <p:nvPr/>
        </p:nvSpPr>
        <p:spPr>
          <a:xfrm>
            <a:off x="14532217" y="3108428"/>
            <a:ext cx="7399187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dirty="0">
                <a:solidFill>
                  <a:srgbClr val="000000"/>
                </a:solidFill>
                <a:ea typeface="+mn-lt"/>
                <a:cs typeface="+mn-lt"/>
              </a:rPr>
              <a:t>График зависимости скорости от времени, полученный с помощью </a:t>
            </a:r>
            <a:r>
              <a:rPr lang="ru-RU" sz="2800" err="1">
                <a:solidFill>
                  <a:srgbClr val="000000"/>
                </a:solidFill>
                <a:ea typeface="+mn-lt"/>
                <a:cs typeface="+mn-lt"/>
              </a:rPr>
              <a:t>kerbal</a:t>
            </a:r>
            <a:r>
              <a:rPr lang="ru-RU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sz="2800" err="1">
                <a:solidFill>
                  <a:srgbClr val="000000"/>
                </a:solidFill>
                <a:ea typeface="+mn-lt"/>
                <a:cs typeface="+mn-lt"/>
              </a:rPr>
              <a:t>space</a:t>
            </a:r>
            <a:r>
              <a:rPr lang="ru-RU" sz="280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ru-RU" sz="2800" err="1">
                <a:solidFill>
                  <a:srgbClr val="000000"/>
                </a:solidFill>
                <a:ea typeface="+mn-lt"/>
                <a:cs typeface="+mn-lt"/>
              </a:rPr>
              <a:t>program</a:t>
            </a:r>
            <a:endParaRPr lang="ru-RU" sz="2800" err="1">
              <a:ea typeface="+mn-lt"/>
              <a:cs typeface="+mn-lt"/>
            </a:endParaRPr>
          </a:p>
        </p:txBody>
      </p:sp>
      <p:pic>
        <p:nvPicPr>
          <p:cNvPr id="8" name="Рисунок 7" descr="Изображение выглядит как текст, диаграмма, линия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6515B58C-060D-8F5E-D79B-1D90586A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17" y="4744053"/>
            <a:ext cx="9715500" cy="7352179"/>
          </a:xfrm>
          <a:prstGeom prst="rect">
            <a:avLst/>
          </a:prstGeom>
        </p:spPr>
      </p:pic>
      <p:pic>
        <p:nvPicPr>
          <p:cNvPr id="5" name="Рисунок 4" descr="Изображение выглядит как линия, диаграмма, Граф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82D86963-2E58-3669-700A-8993BC65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51" y="4626094"/>
            <a:ext cx="8378255" cy="809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22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FFC221-6CE3-2DC6-3D57-3714E921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526647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dirty="0"/>
              <a:t>   </a:t>
            </a:r>
            <a:r>
              <a:rPr lang="ru-RU" sz="7200" dirty="0"/>
              <a:t>         Симуляция в </a:t>
            </a:r>
            <a:r>
              <a:rPr lang="ru-RU" sz="7200" dirty="0" err="1">
                <a:solidFill>
                  <a:srgbClr val="004D80"/>
                </a:solidFill>
                <a:ea typeface="+mn-lt"/>
                <a:cs typeface="+mn-lt"/>
              </a:rPr>
              <a:t>kerbal</a:t>
            </a:r>
            <a:r>
              <a:rPr lang="ru-RU" sz="7200" dirty="0">
                <a:solidFill>
                  <a:srgbClr val="004D80"/>
                </a:solidFill>
                <a:ea typeface="+mn-lt"/>
                <a:cs typeface="+mn-lt"/>
              </a:rPr>
              <a:t> </a:t>
            </a:r>
            <a:r>
              <a:rPr lang="ru-RU" sz="7200" dirty="0" err="1">
                <a:solidFill>
                  <a:srgbClr val="004D80"/>
                </a:solidFill>
                <a:ea typeface="+mn-lt"/>
                <a:cs typeface="+mn-lt"/>
              </a:rPr>
              <a:t>space</a:t>
            </a:r>
            <a:r>
              <a:rPr lang="ru-RU" sz="7200" dirty="0">
                <a:solidFill>
                  <a:srgbClr val="004D80"/>
                </a:solidFill>
                <a:ea typeface="+mn-lt"/>
                <a:cs typeface="+mn-lt"/>
              </a:rPr>
              <a:t> </a:t>
            </a:r>
            <a:r>
              <a:rPr lang="ru-RU" sz="7200" dirty="0" err="1">
                <a:solidFill>
                  <a:srgbClr val="004D80"/>
                </a:solidFill>
                <a:ea typeface="+mn-lt"/>
                <a:cs typeface="+mn-lt"/>
              </a:rPr>
              <a:t>program</a:t>
            </a:r>
            <a:r>
              <a:rPr lang="ru-RU" sz="7200" b="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A875DA-3593-9E35-8AFC-48BE2B6C0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0990" y="11758329"/>
            <a:ext cx="7448177" cy="994601"/>
          </a:xfr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</a:pPr>
            <a:r>
              <a:rPr lang="ru-RU" dirty="0"/>
              <a:t>   Ракета</a:t>
            </a:r>
          </a:p>
        </p:txBody>
      </p:sp>
      <p:pic>
        <p:nvPicPr>
          <p:cNvPr id="5" name="Рисунок 4" descr="Изображение выглядит как снимок экрана, Компьютерная игра, 3D-моделирование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0D01362-377E-9401-AEAE-AF3F5719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64" y="2186930"/>
            <a:ext cx="16763999" cy="943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3014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92F8D-FCD5-7C8A-35C5-E99ACCB0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56" y="473416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sz="7200" dirty="0"/>
              <a:t>               Симуляция в</a:t>
            </a:r>
            <a:r>
              <a:rPr lang="ru-RU" dirty="0"/>
              <a:t> </a:t>
            </a:r>
            <a:r>
              <a:rPr lang="ru-RU" sz="7200" dirty="0" err="1">
                <a:ea typeface="+mn-lt"/>
                <a:cs typeface="+mn-lt"/>
              </a:rPr>
              <a:t>kerbal</a:t>
            </a:r>
            <a:r>
              <a:rPr lang="ru-RU" sz="7200" dirty="0">
                <a:ea typeface="+mn-lt"/>
                <a:cs typeface="+mn-lt"/>
              </a:rPr>
              <a:t> </a:t>
            </a:r>
            <a:r>
              <a:rPr lang="ru-RU" sz="7200" dirty="0" err="1">
                <a:ea typeface="+mn-lt"/>
                <a:cs typeface="+mn-lt"/>
              </a:rPr>
              <a:t>space</a:t>
            </a:r>
            <a:r>
              <a:rPr lang="ru-RU" sz="7200" dirty="0">
                <a:ea typeface="+mn-lt"/>
                <a:cs typeface="+mn-lt"/>
              </a:rPr>
              <a:t> </a:t>
            </a:r>
            <a:r>
              <a:rPr lang="ru-RU" sz="7200" dirty="0" err="1">
                <a:ea typeface="+mn-lt"/>
                <a:cs typeface="+mn-lt"/>
              </a:rPr>
              <a:t>program</a:t>
            </a:r>
            <a:r>
              <a:rPr lang="ru-RU" sz="7200" b="0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DC6DF7-7E7F-E2B1-A4C9-D15BADC5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94645" y="11295875"/>
            <a:ext cx="3360271" cy="1102177"/>
          </a:xfr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</a:pPr>
            <a:r>
              <a:rPr lang="ru-RU" dirty="0"/>
              <a:t>Полет</a:t>
            </a:r>
            <a:endParaRPr lang="ru-RU"/>
          </a:p>
        </p:txBody>
      </p:sp>
      <p:pic>
        <p:nvPicPr>
          <p:cNvPr id="5" name="Рисунок 4" descr="Изображение выглядит как текст, снимок экрана, Компьютерная игра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86438913-E6DA-EF56-5B2B-F4B952692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90" y="2541807"/>
            <a:ext cx="15293788" cy="85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379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9BB23-E53F-F955-BC8C-A6F7B97D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168" y="1199363"/>
            <a:ext cx="21971000" cy="1433163"/>
          </a:xfrm>
        </p:spPr>
        <p:txBody>
          <a:bodyPr lIns="50800" tIns="50800" rIns="50800" bIns="50800" anchor="t">
            <a:normAutofit fontScale="90000"/>
          </a:bodyPr>
          <a:lstStyle/>
          <a:p>
            <a:r>
              <a:rPr lang="ru-RU" b="0" dirty="0">
                <a:solidFill>
                  <a:schemeClr val="bg1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Здесь можно ознакомиться с технической реализацией нашего проекта</a:t>
            </a:r>
            <a:endParaRPr lang="ru-RU" dirty="0">
              <a:solidFill>
                <a:schemeClr val="bg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Рисунок 4" descr="Изображение выглядит как шаблон, прямоугольный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51FF30CB-295E-481A-ED41-F69A7E09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660" y="3991996"/>
            <a:ext cx="8009873" cy="8041948"/>
          </a:xfrm>
          <a:prstGeom prst="rect">
            <a:avLst/>
          </a:prstGeom>
        </p:spPr>
      </p:pic>
      <p:pic>
        <p:nvPicPr>
          <p:cNvPr id="6" name="Рисунок 5" descr="Изображение выглядит как космонавт, луна, гермокостюм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BE1D800B-7301-E66F-7E1E-DFE4E85A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5" y="3994681"/>
            <a:ext cx="11431302" cy="78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050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42809-9A3A-F49B-B95A-C37D776D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062" y="526647"/>
            <a:ext cx="21971000" cy="1433163"/>
          </a:xfrm>
        </p:spPr>
        <p:txBody>
          <a:bodyPr lIns="50800" tIns="50800" rIns="50800" bIns="50800" anchor="t">
            <a:normAutofit/>
          </a:bodyPr>
          <a:lstStyle/>
          <a:p>
            <a:r>
              <a:rPr lang="ru-RU" sz="7200" dirty="0"/>
              <a:t>                                   Заключение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FFD663-0346-4B8C-599F-23AFF5C9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34857"/>
            <a:ext cx="14835095" cy="9869659"/>
          </a:xfrm>
        </p:spPr>
        <p:txBody>
          <a:bodyPr lIns="50800" tIns="50800" rIns="50800" bIns="50800" anchor="t">
            <a:normAutofit/>
          </a:bodyPr>
          <a:lstStyle/>
          <a:p>
            <a:pPr marL="0" indent="0">
              <a:buNone/>
            </a:pPr>
            <a:endParaRPr lang="ru-RU" sz="3600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36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Благодаря проекту мы научились работать в команде, искать информацию, необходимую для конкретной задачи. Мы освоили новую для нас компьютерную игру (космический симулятор)  </a:t>
            </a:r>
            <a:r>
              <a:rPr lang="ru-RU" sz="3600" dirty="0" err="1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Kerbal</a:t>
            </a:r>
            <a:r>
              <a:rPr lang="ru-RU" sz="36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Space Program, с помощью которой в интерактивной форме изучили строение ракеты, спроектировали свой космический корабль для получения фотографий обратной стороны Луны. </a:t>
            </a:r>
            <a:r>
              <a:rPr lang="ru-RU" sz="3300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Были составлены математическая и физическая модели расчетов, необходимых для полёта и был выполнен запуск ракеты-носителя ЛУНА-3 в KSP.</a:t>
            </a:r>
            <a:endParaRPr lang="ru-RU" sz="4400" dirty="0">
              <a:solidFill>
                <a:schemeClr val="bg2">
                  <a:lumMod val="1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Рисунок 4" descr="Луна гифки, анимированные GIF изображения луна - скачать гиф ...">
            <a:extLst>
              <a:ext uri="{FF2B5EF4-FFF2-40B4-BE49-F238E27FC236}">
                <a16:creationId xmlns:a16="http://schemas.microsoft.com/office/drawing/2014/main" id="{FA96EF0B-86E5-F13E-642A-1E287EE7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631" y="4586528"/>
            <a:ext cx="6617073" cy="66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779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Состав команды:"/>
          <p:cNvSpPr txBox="1">
            <a:spLocks noGrp="1"/>
          </p:cNvSpPr>
          <p:nvPr>
            <p:ph type="title"/>
          </p:nvPr>
        </p:nvSpPr>
        <p:spPr>
          <a:xfrm>
            <a:off x="1206500" y="1994868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Состав команды:</a:t>
            </a:r>
          </a:p>
        </p:txBody>
      </p:sp>
      <p:sp>
        <p:nvSpPr>
          <p:cNvPr id="155" name="Гуляев Андрей - KSP-ист, конструктор РН и АМС, тимлид…"/>
          <p:cNvSpPr txBox="1">
            <a:spLocks noGrp="1"/>
          </p:cNvSpPr>
          <p:nvPr>
            <p:ph type="body" sz="half" idx="1"/>
          </p:nvPr>
        </p:nvSpPr>
        <p:spPr>
          <a:xfrm>
            <a:off x="1206500" y="3850345"/>
            <a:ext cx="21971000" cy="5584406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dirty="0" err="1"/>
              <a:t>Гуляев</a:t>
            </a:r>
            <a:r>
              <a:rPr dirty="0"/>
              <a:t> </a:t>
            </a:r>
            <a:r>
              <a:rPr dirty="0" err="1"/>
              <a:t>Андрей</a:t>
            </a:r>
            <a:r>
              <a:rPr dirty="0"/>
              <a:t> - KSP-</a:t>
            </a:r>
            <a:r>
              <a:rPr dirty="0" err="1"/>
              <a:t>ист</a:t>
            </a:r>
            <a:r>
              <a:rPr lang="ru-RU" dirty="0"/>
              <a:t>, </a:t>
            </a:r>
            <a:r>
              <a:rPr dirty="0" err="1"/>
              <a:t>тимлид</a:t>
            </a:r>
            <a:r>
              <a:rPr lang="ru-RU" dirty="0"/>
              <a:t> </a:t>
            </a:r>
            <a:endParaRPr/>
          </a:p>
          <a:p>
            <a:r>
              <a:rPr dirty="0" err="1"/>
              <a:t>Акимов</a:t>
            </a:r>
            <a:r>
              <a:rPr dirty="0"/>
              <a:t> </a:t>
            </a:r>
            <a:r>
              <a:rPr dirty="0" err="1"/>
              <a:t>Кирилл</a:t>
            </a:r>
            <a:r>
              <a:rPr dirty="0"/>
              <a:t> - </a:t>
            </a:r>
            <a:r>
              <a:rPr dirty="0" err="1"/>
              <a:t>Физик-математик</a:t>
            </a:r>
          </a:p>
          <a:p>
            <a:r>
              <a:rPr dirty="0" err="1"/>
              <a:t>Фоменко</a:t>
            </a:r>
            <a:r>
              <a:rPr dirty="0"/>
              <a:t> </a:t>
            </a:r>
            <a:r>
              <a:rPr dirty="0" err="1"/>
              <a:t>Артём</a:t>
            </a:r>
            <a:r>
              <a:rPr dirty="0"/>
              <a:t> - </a:t>
            </a:r>
            <a:r>
              <a:rPr dirty="0" err="1"/>
              <a:t>Программист</a:t>
            </a:r>
          </a:p>
          <a:p>
            <a:r>
              <a:rPr dirty="0" err="1"/>
              <a:t>Косов</a:t>
            </a:r>
            <a:r>
              <a:rPr dirty="0"/>
              <a:t> </a:t>
            </a:r>
            <a:r>
              <a:rPr dirty="0" err="1"/>
              <a:t>Всеволод</a:t>
            </a:r>
            <a:r>
              <a:rPr dirty="0"/>
              <a:t> - </a:t>
            </a:r>
            <a:r>
              <a:rPr dirty="0" err="1"/>
              <a:t>Копирайтер</a:t>
            </a:r>
            <a:r>
              <a:rPr dirty="0"/>
              <a:t>, </a:t>
            </a:r>
            <a:r>
              <a:rPr dirty="0" err="1"/>
              <a:t>оформление</a:t>
            </a:r>
            <a:r>
              <a:rPr dirty="0"/>
              <a:t> </a:t>
            </a:r>
            <a:r>
              <a:rPr dirty="0" err="1"/>
              <a:t>презентации</a:t>
            </a:r>
            <a:r>
              <a:rPr lang="ru-RU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С помощью программы KSP отправить космический аппарат к Луне, собрать данные о спутнике земли, иполльзуя инструменты, поддерживаемые программой."/>
          <p:cNvSpPr txBox="1">
            <a:spLocks noGrp="1"/>
          </p:cNvSpPr>
          <p:nvPr>
            <p:ph type="body" sz="half" idx="1"/>
          </p:nvPr>
        </p:nvSpPr>
        <p:spPr>
          <a:xfrm>
            <a:off x="947957" y="3041973"/>
            <a:ext cx="9779001" cy="8256630"/>
          </a:xfrm>
          <a:prstGeom prst="rect">
            <a:avLst/>
          </a:prstGeom>
        </p:spPr>
        <p:txBody>
          <a:bodyPr/>
          <a:lstStyle/>
          <a:p>
            <a:r>
              <a:t>С помощью программы KSP отправить космический аппарат к Луне, собрать данные о спутнике земли, иполльзуя инструменты, поддерживаемые программой. </a:t>
            </a:r>
          </a:p>
        </p:txBody>
      </p:sp>
      <p:pic>
        <p:nvPicPr>
          <p:cNvPr id="158" name="IMG_6997.jpeg" descr="IMG_6997.jpe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4232" r="1423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Цель проек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Цель проекта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Задач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Задачи </a:t>
            </a:r>
          </a:p>
        </p:txBody>
      </p:sp>
      <p:sp>
        <p:nvSpPr>
          <p:cNvPr id="162" name="Смоделировать полёт космического аппарата в KSP…"/>
          <p:cNvSpPr txBox="1">
            <a:spLocks noGrp="1"/>
          </p:cNvSpPr>
          <p:nvPr>
            <p:ph type="body" idx="1"/>
          </p:nvPr>
        </p:nvSpPr>
        <p:spPr>
          <a:xfrm>
            <a:off x="826288" y="3343644"/>
            <a:ext cx="21971001" cy="8256012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r>
              <a:rPr err="1"/>
              <a:t>Смоделировать</a:t>
            </a:r>
            <a:r>
              <a:rPr dirty="0"/>
              <a:t> </a:t>
            </a:r>
            <a:r>
              <a:rPr err="1"/>
              <a:t>полёт</a:t>
            </a:r>
            <a:r>
              <a:rPr dirty="0"/>
              <a:t> </a:t>
            </a:r>
            <a:r>
              <a:rPr err="1"/>
              <a:t>космического</a:t>
            </a:r>
            <a:r>
              <a:rPr dirty="0"/>
              <a:t> </a:t>
            </a:r>
            <a:r>
              <a:rPr err="1"/>
              <a:t>аппарата</a:t>
            </a:r>
            <a:r>
              <a:rPr dirty="0"/>
              <a:t> в KSP</a:t>
            </a:r>
          </a:p>
          <a:p>
            <a:endParaRPr lang="ru-RU" dirty="0"/>
          </a:p>
          <a:p>
            <a:r>
              <a:rPr err="1"/>
              <a:t>Произвести</a:t>
            </a:r>
            <a:r>
              <a:rPr dirty="0"/>
              <a:t> </a:t>
            </a:r>
            <a:r>
              <a:rPr err="1"/>
              <a:t>необходимые</a:t>
            </a:r>
            <a:r>
              <a:rPr dirty="0"/>
              <a:t> </a:t>
            </a:r>
            <a:r>
              <a:rPr err="1"/>
              <a:t>математические</a:t>
            </a:r>
            <a:r>
              <a:rPr dirty="0"/>
              <a:t> </a:t>
            </a:r>
            <a:r>
              <a:rPr err="1"/>
              <a:t>расчёты</a:t>
            </a:r>
            <a:r>
              <a:rPr dirty="0"/>
              <a:t> и </a:t>
            </a:r>
            <a:r>
              <a:rPr err="1"/>
              <a:t>вывести</a:t>
            </a:r>
            <a:r>
              <a:rPr dirty="0"/>
              <a:t> </a:t>
            </a:r>
            <a:r>
              <a:rPr err="1"/>
              <a:t>матмодель</a:t>
            </a:r>
            <a:endParaRPr/>
          </a:p>
          <a:p>
            <a:endParaRPr lang="ru-RU" dirty="0"/>
          </a:p>
          <a:p>
            <a:r>
              <a:rPr err="1"/>
              <a:t>Составить</a:t>
            </a:r>
            <a:r>
              <a:rPr dirty="0"/>
              <a:t> </a:t>
            </a:r>
            <a:r>
              <a:rPr err="1"/>
              <a:t>отчёт</a:t>
            </a:r>
            <a:r>
              <a:rPr dirty="0"/>
              <a:t> о </a:t>
            </a:r>
            <a:r>
              <a:rPr err="1"/>
              <a:t>проделанной</a:t>
            </a:r>
            <a:r>
              <a:rPr dirty="0"/>
              <a:t> </a:t>
            </a:r>
            <a:r>
              <a:rPr err="1"/>
              <a:t>работе</a:t>
            </a:r>
            <a:endParaRPr/>
          </a:p>
          <a:p>
            <a:endParaRPr lang="ru-RU" dirty="0"/>
          </a:p>
          <a:p>
            <a:r>
              <a:rPr dirty="0" err="1"/>
              <a:t>Представить</a:t>
            </a:r>
            <a:r>
              <a:rPr dirty="0"/>
              <a:t> </a:t>
            </a:r>
            <a:r>
              <a:rPr dirty="0" err="1"/>
              <a:t>проект</a:t>
            </a:r>
            <a:r>
              <a:rPr lang="ru-RU" dirty="0"/>
              <a:t> 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G_6998.jpeg" descr="IMG_6998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428" r="12428"/>
          <a:stretch>
            <a:fillRect/>
          </a:stretch>
        </p:blipFill>
        <p:spPr>
          <a:xfrm>
            <a:off x="12192000" y="1270000"/>
            <a:ext cx="10922000" cy="11188700"/>
          </a:xfrm>
          <a:prstGeom prst="rect">
            <a:avLst/>
          </a:prstGeom>
        </p:spPr>
      </p:pic>
      <p:sp>
        <p:nvSpPr>
          <p:cNvPr id="165" name="Краткая справка о реальной мисс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Краткая справка о реальной миссии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Описание миссии"/>
          <p:cNvSpPr txBox="1">
            <a:spLocks noGrp="1"/>
          </p:cNvSpPr>
          <p:nvPr>
            <p:ph type="title"/>
          </p:nvPr>
        </p:nvSpPr>
        <p:spPr>
          <a:xfrm>
            <a:off x="6937765" y="124204"/>
            <a:ext cx="10370671" cy="2476322"/>
          </a:xfrm>
          <a:prstGeom prst="rect">
            <a:avLst/>
          </a:prstGeom>
        </p:spPr>
        <p:txBody>
          <a:bodyPr/>
          <a:lstStyle/>
          <a:p>
            <a:r>
              <a:t>Описание миссии </a:t>
            </a:r>
          </a:p>
        </p:txBody>
      </p:sp>
      <p:sp>
        <p:nvSpPr>
          <p:cNvPr id="168" name="Луна-3 была запущена СССР 4 октября 1959 года. Впервые в истории космический аппарат обогнул спутник Земли и сфотографировал обратную сторону Луны. Именно благодаря этой миссии человечество узнала об облике «невидимой» стороны этого спутника…"/>
          <p:cNvSpPr txBox="1">
            <a:spLocks noGrp="1"/>
          </p:cNvSpPr>
          <p:nvPr>
            <p:ph type="body" idx="1"/>
          </p:nvPr>
        </p:nvSpPr>
        <p:spPr>
          <a:xfrm>
            <a:off x="1154529" y="1481411"/>
            <a:ext cx="21971000" cy="6173569"/>
          </a:xfrm>
          <a:prstGeom prst="rect">
            <a:avLst/>
          </a:prstGeom>
        </p:spPr>
        <p:txBody>
          <a:bodyPr/>
          <a:lstStyle/>
          <a:p>
            <a:pPr defTabSz="800735">
              <a:spcBef>
                <a:spcPts val="1700"/>
              </a:spcBef>
              <a:defRPr sz="5335" spc="-53"/>
            </a:pPr>
            <a:r>
              <a:t>Луна-3 была запущена СССР 4 октября 1959 года. Впервые в истории космический аппарат обогнул спутник Земли и сфотографировал обратную сторону Луны. Именно благодаря этой миссии человечество узнала об облике «невидимой» стороны этого спутника</a:t>
            </a:r>
          </a:p>
          <a:p>
            <a:pPr defTabSz="800735">
              <a:spcBef>
                <a:spcPts val="1700"/>
              </a:spcBef>
              <a:defRPr sz="5335" spc="-53"/>
            </a:pPr>
            <a:r>
              <a:t>Сьемка была выполнена 7 октября 1959 года </a:t>
            </a:r>
          </a:p>
        </p:txBody>
      </p:sp>
      <p:pic>
        <p:nvPicPr>
          <p:cNvPr id="169" name="IMG_6999.jpeg" descr="IMG_69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55" y="7054144"/>
            <a:ext cx="8505636" cy="6075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G_7002.jpeg" descr="IMG_700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051" y="7050225"/>
            <a:ext cx="10717733" cy="5953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Техника гравитационного манёвра впервые была применена при полёте «Луна-3»…"/>
          <p:cNvSpPr txBox="1">
            <a:spLocks noGrp="1"/>
          </p:cNvSpPr>
          <p:nvPr>
            <p:ph type="body" sz="half" idx="1"/>
          </p:nvPr>
        </p:nvSpPr>
        <p:spPr>
          <a:xfrm>
            <a:off x="1188756" y="3386072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Техника гравитационного манёвра впервые была применена при полёте «Луна-3»</a:t>
            </a:r>
          </a:p>
          <a:p>
            <a:r>
              <a:t>Гравитационный манёвр - целенаправленое изменение траектории и скорости полёта космического аппарата под действием гравитационных полей небесных тел </a:t>
            </a:r>
          </a:p>
        </p:txBody>
      </p:sp>
      <p:pic>
        <p:nvPicPr>
          <p:cNvPr id="173" name="IMG_7005.jpeg" descr="IMG_7005.jpe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t="4340" b="434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74" name="Схема гравитационного манёвр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5469">
              <a:defRPr sz="4760" spc="-95"/>
            </a:lvl1pPr>
          </a:lstStyle>
          <a:p>
            <a:r>
              <a:t>Схема гравитационного манёвра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Восток-Л"/>
          <p:cNvSpPr txBox="1">
            <a:spLocks noGrp="1"/>
          </p:cNvSpPr>
          <p:nvPr>
            <p:ph type="body" idx="21"/>
          </p:nvPr>
        </p:nvSpPr>
        <p:spPr>
          <a:xfrm>
            <a:off x="1188756" y="2460826"/>
            <a:ext cx="9779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Восток-Л</a:t>
            </a:r>
          </a:p>
        </p:txBody>
      </p:sp>
      <p:sp>
        <p:nvSpPr>
          <p:cNvPr id="177" name="Три ступени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Три ступени </a:t>
            </a:r>
          </a:p>
          <a:p>
            <a:r>
              <a:t>Длина (с ГЧ) - 33500 мм</a:t>
            </a:r>
          </a:p>
          <a:p>
            <a:r>
              <a:t>Диаметр - 10300 мм</a:t>
            </a:r>
          </a:p>
          <a:p>
            <a:r>
              <a:t>Стартовая масса - 279000 кг</a:t>
            </a:r>
          </a:p>
          <a:p>
            <a:r>
              <a:t>Двигатели: РД-107(Б, В, Г, Д); РД-108(А); РД-0105(Е)</a:t>
            </a:r>
          </a:p>
        </p:txBody>
      </p:sp>
      <p:sp>
        <p:nvSpPr>
          <p:cNvPr id="178" name="Характеристики РН"/>
          <p:cNvSpPr txBox="1">
            <a:spLocks noGrp="1"/>
          </p:cNvSpPr>
          <p:nvPr>
            <p:ph type="title"/>
          </p:nvPr>
        </p:nvSpPr>
        <p:spPr>
          <a:xfrm>
            <a:off x="1082293" y="704086"/>
            <a:ext cx="9779000" cy="1435100"/>
          </a:xfrm>
          <a:prstGeom prst="rect">
            <a:avLst/>
          </a:prstGeom>
        </p:spPr>
        <p:txBody>
          <a:bodyPr/>
          <a:lstStyle>
            <a:lvl1pPr defTabSz="2292038">
              <a:defRPr sz="7990" spc="-159"/>
            </a:lvl1pPr>
          </a:lstStyle>
          <a:p>
            <a:r>
              <a:t>Характеристики РН</a:t>
            </a:r>
          </a:p>
        </p:txBody>
      </p:sp>
      <p:pic>
        <p:nvPicPr>
          <p:cNvPr id="179" name="IMG_7009.jpeg" descr="IMG_70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134" y="1247299"/>
            <a:ext cx="10021927" cy="11221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Луна-3"/>
          <p:cNvSpPr txBox="1">
            <a:spLocks noGrp="1"/>
          </p:cNvSpPr>
          <p:nvPr>
            <p:ph type="body" idx="21"/>
          </p:nvPr>
        </p:nvSpPr>
        <p:spPr>
          <a:xfrm>
            <a:off x="1259732" y="2477062"/>
            <a:ext cx="9779000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Луна-3</a:t>
            </a:r>
          </a:p>
        </p:txBody>
      </p:sp>
      <p:sp>
        <p:nvSpPr>
          <p:cNvPr id="182" name="Тонкостенный герметичный цилиндрический аппарат со сферическими днищами. Снаружи на корпусе установлена часть вычислительных приборов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Тонкостенный герметичный цилиндрический аппарат со сферическими днищами. Снаружи на корпусе установлена часть вычислительных приборов </a:t>
            </a:r>
          </a:p>
          <a:p>
            <a:r>
              <a:t>Длина без антенн - 1.25 м </a:t>
            </a:r>
          </a:p>
          <a:p>
            <a:r>
              <a:t>Диаметр - 1.2 м</a:t>
            </a:r>
          </a:p>
          <a:p>
            <a:r>
              <a:t>Вес - 278.5 кг</a:t>
            </a:r>
          </a:p>
        </p:txBody>
      </p:sp>
      <p:pic>
        <p:nvPicPr>
          <p:cNvPr id="183" name="IMG_7011.jpeg" descr="IMG_7011.jpe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t="358" b="358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4" name="Характеристики АМ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z="7310" spc="-146"/>
            </a:lvl1pPr>
          </a:lstStyle>
          <a:p>
            <a:r>
              <a:t>Характеристики АМС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Произвольный</PresentationFormat>
  <Slides>18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19" baseType="lpstr">
      <vt:lpstr>30_BasicColor</vt:lpstr>
      <vt:lpstr>Проект «Лунный путь» по дисциплине вАРКТ</vt:lpstr>
      <vt:lpstr>Состав команды:</vt:lpstr>
      <vt:lpstr>Цель проекта</vt:lpstr>
      <vt:lpstr>Задачи </vt:lpstr>
      <vt:lpstr>Краткая справка о реальной миссии</vt:lpstr>
      <vt:lpstr>Описание миссии </vt:lpstr>
      <vt:lpstr>Схема гравитационного манёвра </vt:lpstr>
      <vt:lpstr>Характеристики РН</vt:lpstr>
      <vt:lpstr>Характеристики АМС</vt:lpstr>
      <vt:lpstr>Реализация проекта «Лунный путь»</vt:lpstr>
      <vt:lpstr>                        Математическая модель</vt:lpstr>
      <vt:lpstr>              Математическая модель</vt:lpstr>
      <vt:lpstr>                        Математическая модель</vt:lpstr>
      <vt:lpstr>                            Графики</vt:lpstr>
      <vt:lpstr>            Симуляция в kerbal space program  </vt:lpstr>
      <vt:lpstr>               Симуляция в kerbal space program </vt:lpstr>
      <vt:lpstr>Здесь можно ознакомиться с технической реализацией нашего проекта</vt:lpstr>
      <vt:lpstr>                                   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«Лунный путь» по дисциплине вАРКТ</dc:title>
  <cp:revision>364</cp:revision>
  <dcterms:modified xsi:type="dcterms:W3CDTF">2023-12-28T10:37:06Z</dcterms:modified>
</cp:coreProperties>
</file>